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96" r:id="rId3"/>
    <p:sldId id="275" r:id="rId4"/>
    <p:sldId id="278" r:id="rId5"/>
    <p:sldId id="279" r:id="rId6"/>
    <p:sldId id="291" r:id="rId7"/>
    <p:sldId id="276" r:id="rId8"/>
    <p:sldId id="265" r:id="rId9"/>
    <p:sldId id="273" r:id="rId10"/>
    <p:sldId id="267" r:id="rId11"/>
    <p:sldId id="268" r:id="rId12"/>
    <p:sldId id="292" r:id="rId13"/>
    <p:sldId id="293" r:id="rId14"/>
    <p:sldId id="294" r:id="rId15"/>
    <p:sldId id="295" r:id="rId16"/>
    <p:sldId id="280" r:id="rId17"/>
    <p:sldId id="281" r:id="rId18"/>
    <p:sldId id="282" r:id="rId19"/>
    <p:sldId id="283" r:id="rId20"/>
    <p:sldId id="285" r:id="rId21"/>
    <p:sldId id="286" r:id="rId22"/>
    <p:sldId id="29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-126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0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2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51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56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1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51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771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75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23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6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8627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093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9819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026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691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93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7AD5F-0DB0-48DD-B030-9BD557C0E87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7547A8-6727-4D45-9A90-4906CD22F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02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2093" y="624840"/>
            <a:ext cx="8915399" cy="2262781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Микроклимат </a:t>
            </a:r>
            <a:r>
              <a:rPr lang="ru-RU" sz="4000" b="1" dirty="0"/>
              <a:t>помещений.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Оптимальные </a:t>
            </a:r>
            <a:r>
              <a:rPr lang="ru-RU" sz="4000" b="1" dirty="0"/>
              <a:t>и нормальные значения микроклимата.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54241" y="4079345"/>
            <a:ext cx="5059679" cy="2778655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Преподаватель: </a:t>
            </a:r>
            <a:r>
              <a:rPr lang="kk-KZ" sz="2000" dirty="0" smtClean="0"/>
              <a:t>Айнур Азангулова </a:t>
            </a:r>
            <a:r>
              <a:rPr lang="kk-KZ" sz="2000" dirty="0" smtClean="0"/>
              <a:t/>
            </a:r>
            <a:br>
              <a:rPr lang="kk-KZ" sz="2000" dirty="0" smtClean="0"/>
            </a:br>
            <a:r>
              <a:rPr lang="kk-KZ" sz="2000" dirty="0" smtClean="0"/>
              <a:t>подготовили</a:t>
            </a:r>
            <a:r>
              <a:rPr lang="ru-RU" sz="2000" dirty="0"/>
              <a:t>:</a:t>
            </a:r>
            <a:r>
              <a:rPr lang="kk-KZ" sz="2000" dirty="0" smtClean="0"/>
              <a:t> </a:t>
            </a:r>
            <a:r>
              <a:rPr lang="kk-KZ" sz="2000" dirty="0" smtClean="0"/>
              <a:t>Мансуров </a:t>
            </a:r>
            <a:r>
              <a:rPr lang="kk-KZ" sz="2000" dirty="0" smtClean="0"/>
              <a:t>Арсен Канатбеков Абылай</a:t>
            </a:r>
          </a:p>
          <a:p>
            <a:r>
              <a:rPr lang="kk-KZ" sz="2000" dirty="0" smtClean="0"/>
              <a:t>Группа: </a:t>
            </a:r>
            <a:r>
              <a:rPr lang="kk-KZ" sz="2000" dirty="0" smtClean="0"/>
              <a:t>21</a:t>
            </a:r>
            <a:r>
              <a:rPr lang="en-US" sz="2000" dirty="0" smtClean="0"/>
              <a:t>-CC-1</a:t>
            </a:r>
            <a:r>
              <a:rPr lang="ru-RU" sz="2000" dirty="0" smtClean="0"/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4743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7645" y="441230"/>
            <a:ext cx="8911687" cy="1280890"/>
          </a:xfrm>
        </p:spPr>
        <p:txBody>
          <a:bodyPr/>
          <a:lstStyle/>
          <a:p>
            <a:r>
              <a:rPr lang="kk-KZ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2532" y="1844040"/>
            <a:ext cx="8915400" cy="4160520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/>
              <a:t>Микроклимат </a:t>
            </a:r>
            <a:r>
              <a:rPr lang="ru-RU" sz="7200" b="1" dirty="0" smtClean="0"/>
              <a:t>помещений</a:t>
            </a:r>
          </a:p>
          <a:p>
            <a:r>
              <a:rPr lang="ru-RU" sz="7200" b="1" dirty="0"/>
              <a:t>Основные параметры </a:t>
            </a:r>
            <a:r>
              <a:rPr lang="ru-RU" sz="7200" b="1" dirty="0" smtClean="0"/>
              <a:t>микроклимата:</a:t>
            </a:r>
            <a:endParaRPr lang="ru-RU" sz="7200" dirty="0" smtClean="0"/>
          </a:p>
          <a:p>
            <a:r>
              <a:rPr lang="ru-RU" sz="7200" dirty="0" smtClean="0"/>
              <a:t>Различия</a:t>
            </a:r>
            <a:r>
              <a:rPr lang="ru-RU" sz="7200" dirty="0"/>
              <a:t> </a:t>
            </a:r>
            <a:r>
              <a:rPr lang="ru-RU" sz="7200" b="1" dirty="0" smtClean="0"/>
              <a:t>оптимальной </a:t>
            </a:r>
            <a:r>
              <a:rPr lang="ru-RU" sz="7200" dirty="0" smtClean="0"/>
              <a:t>и</a:t>
            </a:r>
            <a:r>
              <a:rPr lang="ru-RU" sz="7200" dirty="0"/>
              <a:t> </a:t>
            </a:r>
            <a:r>
              <a:rPr lang="ru-RU" sz="7200" b="1" dirty="0" smtClean="0"/>
              <a:t>допустимой</a:t>
            </a:r>
            <a:r>
              <a:rPr lang="ru-RU" sz="7200" dirty="0" smtClean="0"/>
              <a:t> параметры </a:t>
            </a:r>
            <a:r>
              <a:rPr lang="ru-RU" sz="7200" dirty="0"/>
              <a:t>микроклимата</a:t>
            </a:r>
            <a:r>
              <a:rPr lang="ru-RU" sz="7200" dirty="0" smtClean="0"/>
              <a:t>.</a:t>
            </a:r>
          </a:p>
          <a:p>
            <a:r>
              <a:rPr lang="ru-RU" sz="7200" b="1" dirty="0"/>
              <a:t>Область </a:t>
            </a:r>
            <a:r>
              <a:rPr lang="ru-RU" sz="7200" b="1" dirty="0" smtClean="0"/>
              <a:t>применения</a:t>
            </a:r>
          </a:p>
          <a:p>
            <a:r>
              <a:rPr lang="ru-RU" sz="7200" b="1" dirty="0" smtClean="0"/>
              <a:t>Качество воздуха</a:t>
            </a:r>
          </a:p>
          <a:p>
            <a:r>
              <a:rPr lang="ru-RU" sz="7200" b="1" dirty="0"/>
              <a:t>Классификация </a:t>
            </a:r>
            <a:r>
              <a:rPr lang="ru-RU" sz="7200" b="1" dirty="0" smtClean="0"/>
              <a:t>помещений</a:t>
            </a:r>
          </a:p>
          <a:p>
            <a:r>
              <a:rPr lang="ru-RU" sz="7200" b="1" dirty="0"/>
              <a:t>Параметры </a:t>
            </a:r>
            <a:r>
              <a:rPr lang="ru-RU" sz="7200" b="1" dirty="0" smtClean="0"/>
              <a:t>микроклимата</a:t>
            </a:r>
          </a:p>
          <a:p>
            <a:r>
              <a:rPr lang="ru-RU" sz="7200" b="1" dirty="0"/>
              <a:t>Связь с заболеваемостью и меры по формированию здорового </a:t>
            </a:r>
            <a:r>
              <a:rPr lang="ru-RU" sz="7200" b="1" dirty="0" smtClean="0"/>
              <a:t>микроклимата</a:t>
            </a:r>
          </a:p>
          <a:p>
            <a:r>
              <a:rPr lang="ru-RU" sz="7200" b="1" dirty="0"/>
              <a:t>Факторы микроклимата, негативно воздействующие на </a:t>
            </a:r>
            <a:r>
              <a:rPr lang="ru-RU" sz="7200" b="1" dirty="0" smtClean="0"/>
              <a:t>здоровье</a:t>
            </a:r>
          </a:p>
          <a:p>
            <a:r>
              <a:rPr lang="ru-RU" sz="7200" b="1" dirty="0"/>
              <a:t>Несколько советов и мер</a:t>
            </a:r>
            <a:r>
              <a:rPr lang="ru-RU" sz="7200" b="1" dirty="0" smtClean="0"/>
              <a:t>:</a:t>
            </a:r>
          </a:p>
          <a:p>
            <a:r>
              <a:rPr lang="ru-RU" sz="7200" b="1" dirty="0"/>
              <a:t>Температура в помещении</a:t>
            </a:r>
            <a:endParaRPr lang="ru-RU" sz="7200" dirty="0"/>
          </a:p>
          <a:p>
            <a:pPr marL="0" indent="0">
              <a:buNone/>
            </a:pPr>
            <a:r>
              <a:rPr lang="ru-RU" sz="7200" b="1" dirty="0"/>
              <a:t/>
            </a:r>
            <a:br>
              <a:rPr lang="ru-RU" sz="7200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67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1965" y="0"/>
            <a:ext cx="8911687" cy="1280890"/>
          </a:xfrm>
        </p:spPr>
        <p:txBody>
          <a:bodyPr/>
          <a:lstStyle/>
          <a:p>
            <a:r>
              <a:rPr lang="ru-RU" b="1" dirty="0"/>
              <a:t>Микроклимат помещений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4412" y="883920"/>
            <a:ext cx="8915400" cy="3457582"/>
          </a:xfrm>
        </p:spPr>
        <p:txBody>
          <a:bodyPr>
            <a:normAutofit/>
          </a:bodyPr>
          <a:lstStyle/>
          <a:p>
            <a:r>
              <a:rPr lang="ru-RU" sz="2400" b="1" dirty="0"/>
              <a:t>Климат-</a:t>
            </a:r>
            <a:r>
              <a:rPr lang="ru-RU" sz="2400" dirty="0"/>
              <a:t>это режим погоды характерной для данной местности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b="1" dirty="0"/>
              <a:t>Микроклимат помещения- </a:t>
            </a:r>
            <a:r>
              <a:rPr lang="ru-RU" sz="2400" dirty="0"/>
              <a:t>состояние внутренней среды</a:t>
            </a:r>
            <a:r>
              <a:rPr lang="ru-RU" sz="2400" b="1" dirty="0"/>
              <a:t> </a:t>
            </a:r>
            <a:r>
              <a:rPr lang="ru-RU" sz="2400" dirty="0"/>
              <a:t>помещения, оказывающее</a:t>
            </a:r>
            <a:r>
              <a:rPr lang="ru-RU" sz="2400" b="1" dirty="0"/>
              <a:t> </a:t>
            </a:r>
            <a:r>
              <a:rPr lang="ru-RU" sz="2400" dirty="0"/>
              <a:t>воздействие на человека, характеризуемое показателями температуры воздуха и ограждающей конструкции, влажностью и подвижностью воздуха</a:t>
            </a:r>
            <a:r>
              <a:rPr lang="ru-RU" sz="2400" dirty="0" smtClean="0"/>
              <a:t>.</a:t>
            </a:r>
            <a:endParaRPr lang="en-US" sz="2400" b="1" dirty="0"/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794760"/>
            <a:ext cx="5728016" cy="2577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6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6362" y="15725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Основные параметры микроклимата: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4107" y="953037"/>
            <a:ext cx="9350062" cy="5718219"/>
          </a:xfrm>
        </p:spPr>
        <p:txBody>
          <a:bodyPr>
            <a:normAutofit/>
          </a:bodyPr>
          <a:lstStyle/>
          <a:p>
            <a:r>
              <a:rPr lang="ru-RU" b="1" dirty="0"/>
              <a:t>Температура(</a:t>
            </a:r>
            <a:r>
              <a:rPr lang="ru-RU" b="1" baseline="30000" dirty="0"/>
              <a:t>о </a:t>
            </a:r>
            <a:r>
              <a:rPr lang="ru-RU" b="1" dirty="0"/>
              <a:t>С) ;</a:t>
            </a:r>
          </a:p>
          <a:p>
            <a:r>
              <a:rPr lang="ru-RU" b="1" dirty="0"/>
              <a:t>Относительная влажность (φ) </a:t>
            </a:r>
            <a:r>
              <a:rPr lang="ru-RU" dirty="0"/>
              <a:t>– это отношение весового количества водяных паров, содержащихся в воздухе, при данной температуре к весовому количеству паров , насыщающих воздух при той же температуре(%) ;</a:t>
            </a:r>
          </a:p>
          <a:p>
            <a:r>
              <a:rPr lang="ru-RU" b="1" dirty="0"/>
              <a:t>Скорость движения воздуха v (м/с).</a:t>
            </a:r>
          </a:p>
          <a:p>
            <a:r>
              <a:rPr lang="ru-RU" dirty="0"/>
              <a:t>Все остальные параметры, такие как результирующая температура и так далее, приведены в </a:t>
            </a:r>
            <a:r>
              <a:rPr lang="ru-RU" b="1" dirty="0" smtClean="0"/>
              <a:t>ГОСТ 30494 -2011 таблица </a:t>
            </a:r>
            <a:r>
              <a:rPr lang="ru-RU" b="1" dirty="0"/>
              <a:t>1</a:t>
            </a:r>
            <a:r>
              <a:rPr lang="ru-RU" dirty="0"/>
              <a:t>.</a:t>
            </a:r>
          </a:p>
          <a:p>
            <a:r>
              <a:rPr lang="ru-RU" dirty="0"/>
              <a:t>Исходя из технико-экономической целесообразности комфортные условия должны поддерживаться не во всем объеме помещения , а лишь в местах преимущественной деятельности человека и постоянного его пребывания, т.е. в рабочей зоне высотой 2 м от пола. </a:t>
            </a:r>
            <a:endParaRPr lang="ru-RU" dirty="0" smtClean="0"/>
          </a:p>
          <a:p>
            <a:r>
              <a:rPr lang="ru-RU" dirty="0" smtClean="0"/>
              <a:t>За </a:t>
            </a:r>
            <a:r>
              <a:rPr lang="ru-RU" dirty="0"/>
              <a:t>расчетное </a:t>
            </a:r>
            <a:r>
              <a:rPr lang="ru-RU" b="1" dirty="0"/>
              <a:t>значение внутренней температуры (t </a:t>
            </a:r>
            <a:r>
              <a:rPr lang="ru-RU" b="1" baseline="-25000" dirty="0" err="1"/>
              <a:t>int</a:t>
            </a:r>
            <a:r>
              <a:rPr lang="ru-RU" b="1" baseline="-25000" dirty="0"/>
              <a:t> </a:t>
            </a:r>
            <a:r>
              <a:rPr lang="ru-RU" b="1" dirty="0"/>
              <a:t>) </a:t>
            </a:r>
            <a:r>
              <a:rPr lang="ru-RU" dirty="0"/>
              <a:t>принимают температуру воздуха на высоте 1,5 м от пола и на расстоянии 1 м от наружной стены. </a:t>
            </a:r>
            <a:endParaRPr lang="ru-RU" dirty="0" smtClean="0"/>
          </a:p>
          <a:p>
            <a:r>
              <a:rPr lang="ru-RU" dirty="0" smtClean="0"/>
              <a:t>Значение </a:t>
            </a:r>
            <a:r>
              <a:rPr lang="ru-RU" b="1" dirty="0"/>
              <a:t>внутренней температуры </a:t>
            </a:r>
            <a:r>
              <a:rPr lang="ru-RU" dirty="0"/>
              <a:t>принимается по </a:t>
            </a:r>
            <a:r>
              <a:rPr lang="ru-RU" b="1" dirty="0" smtClean="0"/>
              <a:t>ГОСТ 30494 – 2011 </a:t>
            </a:r>
            <a:r>
              <a:rPr lang="ru-RU" dirty="0" smtClean="0"/>
              <a:t>(таблица </a:t>
            </a:r>
            <a:r>
              <a:rPr lang="ru-RU" dirty="0"/>
              <a:t>1 ) минимальное значение оптимальной температуры.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96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8349" y="824247"/>
            <a:ext cx="9144000" cy="5640947"/>
          </a:xfrm>
        </p:spPr>
        <p:txBody>
          <a:bodyPr>
            <a:normAutofit/>
          </a:bodyPr>
          <a:lstStyle/>
          <a:p>
            <a:r>
              <a:rPr lang="ru-RU" b="1" i="1" dirty="0"/>
              <a:t>Результирующая температура помещения</a:t>
            </a:r>
            <a:r>
              <a:rPr lang="ru-RU" dirty="0"/>
              <a:t> — комплексный показатель радиационной температуры помещения и температуры воздуха помещения</a:t>
            </a:r>
          </a:p>
          <a:p>
            <a:r>
              <a:rPr lang="ru-RU" b="1" i="1" dirty="0"/>
              <a:t>Локальная асимметрия результирующей температуры</a:t>
            </a:r>
            <a:r>
              <a:rPr lang="ru-RU" dirty="0"/>
              <a:t> — разность результирующих температур в точке помещения, определенных шаровым термометром для двух противоположных направлений.</a:t>
            </a:r>
          </a:p>
          <a:p>
            <a:r>
              <a:rPr lang="ru-RU" dirty="0"/>
              <a:t>Требуемые параметры микроклимата должны обеспечиваться системами отопления, вентиляции и кондиционирования воздуха в обслуживаемой (рабочей) зоне помещений.</a:t>
            </a:r>
          </a:p>
          <a:p>
            <a:r>
              <a:rPr lang="ru-RU" b="1" i="1" dirty="0"/>
              <a:t>Обслуживаемая зона помещения (зона обитания)</a:t>
            </a:r>
            <a:r>
              <a:rPr lang="ru-RU" dirty="0"/>
              <a:t> — пространство в помещении, ограниченное плоскостями, параллельными полу и стенам: на высоте 0,1 и 2,0 м над уровнем пола (но не ближе чем 1 м от потолка при потолочном отоплении), на расстоянии 0,5 м от внутренних поверхностей наружных и внутренних стен, окон и отопительных приборов.</a:t>
            </a:r>
          </a:p>
          <a:p>
            <a:r>
              <a:rPr lang="ru-RU" b="1" i="1" dirty="0"/>
              <a:t>Помещение с постоянным пребыванием людей</a:t>
            </a:r>
            <a:r>
              <a:rPr lang="ru-RU" dirty="0"/>
              <a:t> — помещение, в котором люди находятся не менее 2 ч непрерывно или 6 ч суммарно в течение суток.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16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1933" y="0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dirty="0"/>
              <a:t>Различают </a:t>
            </a:r>
            <a:r>
              <a:rPr lang="ru-RU" sz="2800" b="1" dirty="0"/>
              <a:t>оптимальные</a:t>
            </a:r>
            <a:r>
              <a:rPr lang="ru-RU" sz="2800" dirty="0"/>
              <a:t> и </a:t>
            </a:r>
            <a:r>
              <a:rPr lang="ru-RU" sz="2800" b="1" dirty="0"/>
              <a:t>допустимые</a:t>
            </a:r>
            <a:r>
              <a:rPr lang="ru-RU" sz="2800" dirty="0"/>
              <a:t> </a:t>
            </a:r>
            <a:r>
              <a:rPr lang="ru-RU" sz="2800" dirty="0" smtClean="0"/>
              <a:t>              параметры </a:t>
            </a:r>
            <a:r>
              <a:rPr lang="ru-RU" sz="2800" dirty="0"/>
              <a:t>микроклимата.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9251" y="1064653"/>
            <a:ext cx="10316601" cy="3777622"/>
          </a:xfrm>
        </p:spPr>
        <p:txBody>
          <a:bodyPr>
            <a:noAutofit/>
          </a:bodyPr>
          <a:lstStyle/>
          <a:p>
            <a:r>
              <a:rPr lang="ru-RU" b="1" dirty="0"/>
              <a:t>Оптимальное значение параметров микроклимата- </a:t>
            </a:r>
            <a:r>
              <a:rPr lang="ru-RU" dirty="0"/>
              <a:t>состояние показателей </a:t>
            </a:r>
            <a:r>
              <a:rPr lang="ru-RU" dirty="0" smtClean="0"/>
              <a:t>микроклимата</a:t>
            </a:r>
            <a:r>
              <a:rPr lang="ru-RU" dirty="0"/>
              <a:t>,</a:t>
            </a:r>
            <a:r>
              <a:rPr lang="en-US" dirty="0" smtClean="0"/>
              <a:t> </a:t>
            </a:r>
            <a:r>
              <a:rPr lang="ru-RU" dirty="0" smtClean="0"/>
              <a:t>которые </a:t>
            </a:r>
            <a:r>
              <a:rPr lang="ru-RU" dirty="0"/>
              <a:t>при длительном и систематическом воздействии на человека обеспечивает тепловое состояние организма при минимальном напряжении механизмов терморегуляции и ощущение комфорта не менее чем у 80% людей , находящихся в помещении.</a:t>
            </a:r>
          </a:p>
          <a:p>
            <a:r>
              <a:rPr lang="ru-RU" dirty="0"/>
              <a:t>При расчетах , согласно </a:t>
            </a:r>
            <a:r>
              <a:rPr lang="ru-RU" b="1" dirty="0"/>
              <a:t>СП 50.13330.2012 </a:t>
            </a:r>
            <a:r>
              <a:rPr lang="ru-RU" dirty="0"/>
              <a:t>необходимо использовать минимальное значение оптимальной температуры. Для этого необходимо </a:t>
            </a:r>
          </a:p>
          <a:p>
            <a:r>
              <a:rPr lang="ru-RU" dirty="0" smtClean="0"/>
              <a:t>знать </a:t>
            </a:r>
            <a:r>
              <a:rPr lang="ru-RU" dirty="0"/>
              <a:t>назначение помещения;</a:t>
            </a:r>
          </a:p>
          <a:p>
            <a:r>
              <a:rPr lang="ru-RU" dirty="0" smtClean="0"/>
              <a:t> </a:t>
            </a:r>
            <a:r>
              <a:rPr lang="ru-RU" dirty="0"/>
              <a:t>город застройки;</a:t>
            </a:r>
          </a:p>
          <a:p>
            <a:r>
              <a:rPr lang="ru-RU" dirty="0" smtClean="0"/>
              <a:t> </a:t>
            </a:r>
            <a:r>
              <a:rPr lang="ru-RU" dirty="0"/>
              <a:t>по </a:t>
            </a:r>
            <a:r>
              <a:rPr lang="ru-RU" b="1" dirty="0"/>
              <a:t>СП 131.13330.20</a:t>
            </a:r>
            <a:r>
              <a:rPr lang="ru-RU" b="1" baseline="30000" dirty="0"/>
              <a:t> </a:t>
            </a:r>
            <a:r>
              <a:rPr lang="ru-RU" dirty="0" smtClean="0"/>
              <a:t>графа </a:t>
            </a:r>
            <a:r>
              <a:rPr lang="ru-RU" dirty="0"/>
              <a:t>5 определяется расчетное значение внутренней температуры.</a:t>
            </a:r>
          </a:p>
          <a:p>
            <a:r>
              <a:rPr lang="ru-RU" dirty="0"/>
              <a:t>по </a:t>
            </a:r>
            <a:r>
              <a:rPr lang="ru-RU" b="1" dirty="0"/>
              <a:t>ГОСТ30494</a:t>
            </a:r>
            <a:r>
              <a:rPr lang="ru-RU" dirty="0"/>
              <a:t> значение внутренней температуры принимают: </a:t>
            </a:r>
          </a:p>
          <a:p>
            <a:r>
              <a:rPr lang="ru-RU" dirty="0"/>
              <a:t>+20</a:t>
            </a:r>
            <a:r>
              <a:rPr lang="ru-RU" baseline="30000" dirty="0"/>
              <a:t>0 </a:t>
            </a:r>
            <a:r>
              <a:rPr lang="ru-RU" dirty="0"/>
              <a:t>С- если наружная температура самой холодной пятидневки до -31</a:t>
            </a:r>
            <a:r>
              <a:rPr lang="ru-RU" baseline="30000" dirty="0"/>
              <a:t>0 </a:t>
            </a:r>
            <a:r>
              <a:rPr lang="ru-RU" dirty="0"/>
              <a:t>С</a:t>
            </a:r>
          </a:p>
          <a:p>
            <a:r>
              <a:rPr lang="ru-RU" dirty="0"/>
              <a:t>+21</a:t>
            </a:r>
            <a:r>
              <a:rPr lang="ru-RU" baseline="30000" dirty="0"/>
              <a:t>0 </a:t>
            </a:r>
            <a:r>
              <a:rPr lang="ru-RU" dirty="0"/>
              <a:t>С- если наружная температура -31</a:t>
            </a:r>
            <a:r>
              <a:rPr lang="ru-RU" baseline="30000" dirty="0"/>
              <a:t>0 </a:t>
            </a:r>
            <a:r>
              <a:rPr lang="ru-RU" dirty="0"/>
              <a:t>С и выше.</a:t>
            </a:r>
          </a:p>
          <a:p>
            <a:r>
              <a:rPr lang="ru-RU" b="1" dirty="0"/>
              <a:t>Допустимое значение параметров микроклимата (нормальное) </a:t>
            </a:r>
            <a:r>
              <a:rPr lang="ru-RU" b="1" dirty="0" smtClean="0"/>
              <a:t>– </a:t>
            </a:r>
            <a:r>
              <a:rPr lang="ru-RU" dirty="0" smtClean="0"/>
              <a:t>это</a:t>
            </a:r>
            <a:r>
              <a:rPr lang="ru-RU" b="1" dirty="0" smtClean="0"/>
              <a:t> </a:t>
            </a:r>
            <a:r>
              <a:rPr lang="ru-RU" dirty="0"/>
              <a:t>нормированные значения параметров которые не наносят вред организму человека.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851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3651" y="147592"/>
            <a:ext cx="9353840" cy="128089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Схематичное изображение факторов, влияющих на микроклимат помещения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050" name="Picture 2" descr="Схематичное изображение факторов, влияющих на микроклимат помещен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240" y="1146220"/>
            <a:ext cx="7522494" cy="563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11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2773" y="32789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ГОСТ 30494-2011</a:t>
            </a:r>
            <a:r>
              <a:rPr lang="ru-RU" dirty="0"/>
              <a:t>. Здания жилые и </a:t>
            </a:r>
            <a:r>
              <a:rPr lang="ru-RU" dirty="0" smtClean="0"/>
              <a:t>общественные. </a:t>
            </a:r>
            <a:br>
              <a:rPr lang="ru-RU" dirty="0" smtClean="0"/>
            </a:br>
            <a:r>
              <a:rPr lang="ru-RU" dirty="0" smtClean="0"/>
              <a:t>Параметры </a:t>
            </a:r>
            <a:r>
              <a:rPr lang="ru-RU" dirty="0"/>
              <a:t>микроклимата в </a:t>
            </a:r>
            <a:r>
              <a:rPr lang="ru-RU" dirty="0" smtClean="0"/>
              <a:t>помещения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1 </a:t>
            </a:r>
            <a:r>
              <a:rPr lang="ru-RU" b="1" dirty="0"/>
              <a:t>Область применения</a:t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9060" y="3080378"/>
            <a:ext cx="8915400" cy="3777622"/>
          </a:xfrm>
        </p:spPr>
        <p:txBody>
          <a:bodyPr>
            <a:normAutofit/>
          </a:bodyPr>
          <a:lstStyle/>
          <a:p>
            <a:r>
              <a:rPr lang="ru-RU" sz="2000" dirty="0"/>
              <a:t>Настоящий стандарт устанавливает параметры микроклимата обслуживаемой зоны помещений жилых (в том числе общежитий), детских дошкольных учреждений, общественных, административных и бытовых зданий, а также качества воздуха в обслуживаемой зоне указанных помещений и устанавливает общие требования к оптимальным и допустимым показателям микроклимата и качеству воздуха</a:t>
            </a:r>
            <a:r>
              <a:rPr lang="ru-RU" sz="2000" dirty="0" smtClean="0"/>
              <a:t>. Настоящий </a:t>
            </a:r>
            <a:r>
              <a:rPr lang="ru-RU" sz="2000" dirty="0"/>
              <a:t>стандарт не распространяется на параметры микроклимата рабочей зоны производственных помещений.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887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Качество </a:t>
            </a:r>
            <a:r>
              <a:rPr lang="ru-RU" b="1" dirty="0"/>
              <a:t>воздуха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6682" y="1300765"/>
            <a:ext cx="9350062" cy="6413679"/>
          </a:xfrm>
        </p:spPr>
        <p:txBody>
          <a:bodyPr>
            <a:normAutofit/>
          </a:bodyPr>
          <a:lstStyle/>
          <a:p>
            <a:r>
              <a:rPr lang="ru-RU" dirty="0"/>
              <a:t>2.2.1 </a:t>
            </a:r>
            <a:r>
              <a:rPr lang="ru-RU" b="1" dirty="0"/>
              <a:t>К</a:t>
            </a:r>
            <a:r>
              <a:rPr lang="ru-RU" b="1" dirty="0" smtClean="0"/>
              <a:t>ачество </a:t>
            </a:r>
            <a:r>
              <a:rPr lang="ru-RU" b="1" dirty="0"/>
              <a:t>воздуха:</a:t>
            </a:r>
            <a:r>
              <a:rPr lang="ru-RU" dirty="0"/>
              <a:t> Состав воздуха в помещении, при котором при длительном воздействии на человека обеспечивается оптимальное или допустимое состояние организма человека.</a:t>
            </a:r>
          </a:p>
          <a:p>
            <a:r>
              <a:rPr lang="ru-RU" dirty="0"/>
              <a:t>2.2.2 </a:t>
            </a:r>
            <a:r>
              <a:rPr lang="ru-RU" b="1" dirty="0"/>
              <a:t>О</a:t>
            </a:r>
            <a:r>
              <a:rPr lang="ru-RU" b="1" dirty="0" smtClean="0"/>
              <a:t>птимальное </a:t>
            </a:r>
            <a:r>
              <a:rPr lang="ru-RU" b="1" dirty="0"/>
              <a:t>качество воздуха:</a:t>
            </a:r>
            <a:r>
              <a:rPr lang="ru-RU" dirty="0"/>
              <a:t> Состав воздуха в помещении, при котором при длительном и систематическом воздействии на человека обеспечивается комфортное (оптимальное) состояние организма человека.</a:t>
            </a:r>
          </a:p>
          <a:p>
            <a:r>
              <a:rPr lang="ru-RU" dirty="0"/>
              <a:t>2.2.3 </a:t>
            </a:r>
            <a:r>
              <a:rPr lang="ru-RU" b="1" dirty="0"/>
              <a:t>Д</a:t>
            </a:r>
            <a:r>
              <a:rPr lang="ru-RU" b="1" dirty="0" smtClean="0"/>
              <a:t>опустимое </a:t>
            </a:r>
            <a:r>
              <a:rPr lang="ru-RU" b="1" dirty="0"/>
              <a:t>качество воздуха:</a:t>
            </a:r>
            <a:r>
              <a:rPr lang="ru-RU" dirty="0"/>
              <a:t> Состав воздуха в помещении, при котором при длительном и систематическом воздействии на человека обеспечивается допустимое состояние организма человека.</a:t>
            </a:r>
          </a:p>
          <a:p>
            <a:r>
              <a:rPr lang="ru-RU" dirty="0"/>
              <a:t>2.3 </a:t>
            </a:r>
            <a:r>
              <a:rPr lang="ru-RU" b="1" dirty="0"/>
              <a:t>Л</a:t>
            </a:r>
            <a:r>
              <a:rPr lang="ru-RU" b="1" dirty="0" smtClean="0"/>
              <a:t>окальная </a:t>
            </a:r>
            <a:r>
              <a:rPr lang="ru-RU" b="1" dirty="0"/>
              <a:t>асимметрия результирующей температуры:</a:t>
            </a:r>
            <a:r>
              <a:rPr lang="ru-RU" dirty="0"/>
              <a:t> Разность результирующих температур в точке помещения, определенных шаровым термометром для двух противоположных направлений.</a:t>
            </a:r>
          </a:p>
          <a:p>
            <a:r>
              <a:rPr lang="ru-RU" dirty="0"/>
              <a:t>2.4 </a:t>
            </a:r>
            <a:r>
              <a:rPr lang="ru-RU" b="1" dirty="0"/>
              <a:t>М</a:t>
            </a:r>
            <a:r>
              <a:rPr lang="ru-RU" b="1" dirty="0" smtClean="0"/>
              <a:t>икроклимат </a:t>
            </a:r>
            <a:r>
              <a:rPr lang="ru-RU" b="1" dirty="0"/>
              <a:t>помещения:</a:t>
            </a:r>
            <a:r>
              <a:rPr lang="ru-RU" dirty="0"/>
              <a:t> Состояние внутренней среды помещения, оказывающее воздействие на человека, характеризуемое показателями температуры воздуха и ограждающих конструкций, влажностью и подвижностью воздуха.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911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7589" y="373487"/>
            <a:ext cx="9736428" cy="5859887"/>
          </a:xfrm>
        </p:spPr>
        <p:txBody>
          <a:bodyPr>
            <a:noAutofit/>
          </a:bodyPr>
          <a:lstStyle/>
          <a:p>
            <a:r>
              <a:rPr lang="ru-RU" sz="2000" dirty="0"/>
              <a:t>2.5 </a:t>
            </a:r>
            <a:r>
              <a:rPr lang="ru-RU" sz="2000" b="1" dirty="0"/>
              <a:t>О</a:t>
            </a:r>
            <a:r>
              <a:rPr lang="ru-RU" sz="2000" b="1" dirty="0" smtClean="0"/>
              <a:t>бслуживаемая </a:t>
            </a:r>
            <a:r>
              <a:rPr lang="ru-RU" sz="2000" b="1" dirty="0"/>
              <a:t>зона помещения (зона обитания):</a:t>
            </a:r>
            <a:r>
              <a:rPr lang="ru-RU" sz="2000" dirty="0"/>
              <a:t> Пространство в помещении, ограниченное плоскостями, параллельными полу и стенам: на высоте 0,1 и 2,0 м над уровнем пола - для людей стоящих или двигающихся, на высоте 1,5 м над уровнем пола - для сидящих людей (но не ближе чем 1 м от потолка при потолочном отоплении), и на расстоянии 0,5 м от внутренних поверхностей наружных и внутренних стен, окон и отопительных приборов.</a:t>
            </a:r>
          </a:p>
          <a:p>
            <a:r>
              <a:rPr lang="ru-RU" sz="2000" dirty="0"/>
              <a:t>2.6 </a:t>
            </a:r>
            <a:r>
              <a:rPr lang="ru-RU" sz="2000" b="1" dirty="0"/>
              <a:t>О</a:t>
            </a:r>
            <a:r>
              <a:rPr lang="ru-RU" sz="2000" b="1" dirty="0" smtClean="0"/>
              <a:t>птимальные </a:t>
            </a:r>
            <a:r>
              <a:rPr lang="ru-RU" sz="2000" b="1" dirty="0"/>
              <a:t>параметры микроклимата:</a:t>
            </a:r>
            <a:r>
              <a:rPr lang="ru-RU" sz="2000" dirty="0"/>
              <a:t> Сочетание значений показателей микроклимата, которые при длительном и систематическом воздействии на человека обеспечивают нормальное тепловое состояние организма при минимальном напряжении механизмов терморегуляции и ощущение комфорта не менее чем у 80% людей, находящихся в помещении.</a:t>
            </a:r>
          </a:p>
          <a:p>
            <a:r>
              <a:rPr lang="ru-RU" sz="2000" dirty="0"/>
              <a:t>2.7 </a:t>
            </a:r>
            <a:r>
              <a:rPr lang="ru-RU" sz="2000" b="1" dirty="0"/>
              <a:t>П</a:t>
            </a:r>
            <a:r>
              <a:rPr lang="ru-RU" sz="2000" b="1" dirty="0" smtClean="0"/>
              <a:t>омещение </a:t>
            </a:r>
            <a:r>
              <a:rPr lang="ru-RU" sz="2000" b="1" dirty="0"/>
              <a:t>с постоянным пребыванием людей:</a:t>
            </a:r>
            <a:r>
              <a:rPr lang="ru-RU" sz="2000" dirty="0"/>
              <a:t> Помещение, в котором люди находятся не менее 2 ч непрерывно или 6 ч суммарно в течение суток.</a:t>
            </a:r>
          </a:p>
          <a:p>
            <a:r>
              <a:rPr lang="ru-RU" sz="2000" dirty="0"/>
              <a:t>2.8 </a:t>
            </a:r>
            <a:r>
              <a:rPr lang="ru-RU" sz="2000" b="1" dirty="0"/>
              <a:t>Р</a:t>
            </a:r>
            <a:r>
              <a:rPr lang="ru-RU" sz="2000" b="1" dirty="0" smtClean="0"/>
              <a:t>адиационная </a:t>
            </a:r>
            <a:r>
              <a:rPr lang="ru-RU" sz="2000" b="1" dirty="0"/>
              <a:t>температура помещения:</a:t>
            </a:r>
            <a:r>
              <a:rPr lang="ru-RU" sz="2000" dirty="0"/>
              <a:t> Осредненная по площади температура внутренних поверхностей ограждений помещения и отопительных приборов</a:t>
            </a:r>
            <a:r>
              <a:rPr lang="ru-RU" sz="2000" dirty="0" smtClean="0"/>
              <a:t>. Не </a:t>
            </a:r>
            <a:r>
              <a:rPr lang="ru-RU" sz="2000" dirty="0" err="1" smtClean="0"/>
              <a:t>чтатьььььььь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99995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8676" y="125848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Классификация </a:t>
            </a:r>
            <a:r>
              <a:rPr lang="ru-RU" b="1" dirty="0"/>
              <a:t>помещений</a:t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1071" y="766293"/>
            <a:ext cx="10187188" cy="6091707"/>
          </a:xfrm>
        </p:spPr>
        <p:txBody>
          <a:bodyPr>
            <a:noAutofit/>
          </a:bodyPr>
          <a:lstStyle/>
          <a:p>
            <a:r>
              <a:rPr lang="ru-RU" dirty="0"/>
              <a:t>В настоящем стандарте принята следующая классификация помещений общественного и административного назначения:</a:t>
            </a:r>
          </a:p>
          <a:p>
            <a:r>
              <a:rPr lang="ru-RU" b="1" dirty="0"/>
              <a:t>помещения 1-й категории: </a:t>
            </a:r>
            <a:r>
              <a:rPr lang="ru-RU" dirty="0"/>
              <a:t>помещения, в которых люди в положении лежа или сидя находятся в состоянии покоя и отдыха;</a:t>
            </a:r>
          </a:p>
          <a:p>
            <a:r>
              <a:rPr lang="ru-RU" b="1" dirty="0"/>
              <a:t>помещения 2-й категории: </a:t>
            </a:r>
            <a:r>
              <a:rPr lang="ru-RU" dirty="0"/>
              <a:t>помещения, в которых люди заняты умственным трудом, учебой;</a:t>
            </a:r>
          </a:p>
          <a:p>
            <a:r>
              <a:rPr lang="ru-RU" b="1" dirty="0"/>
              <a:t>помещения 3а категории: </a:t>
            </a:r>
            <a:r>
              <a:rPr lang="ru-RU" dirty="0"/>
              <a:t>помещения с массовым пребыванием людей, в которых люди находятся преимущественно в положении сидя без уличной одежды;</a:t>
            </a:r>
          </a:p>
          <a:p>
            <a:r>
              <a:rPr lang="ru-RU" b="1" dirty="0"/>
              <a:t>помещения 3б категории: </a:t>
            </a:r>
            <a:r>
              <a:rPr lang="ru-RU" dirty="0"/>
              <a:t>помещения с массовым пребыванием людей, в которых люди находятся преимущественно в положении сидя в уличной одежде;</a:t>
            </a:r>
          </a:p>
          <a:p>
            <a:r>
              <a:rPr lang="ru-RU" b="1" dirty="0"/>
              <a:t>помещения 3в категории: </a:t>
            </a:r>
            <a:r>
              <a:rPr lang="ru-RU" dirty="0"/>
              <a:t>помещения с массовым пребыванием людей, в которых люди находятся преимущественно в положении стоя без уличной одежды;</a:t>
            </a:r>
          </a:p>
          <a:p>
            <a:r>
              <a:rPr lang="ru-RU" b="1" dirty="0"/>
              <a:t>помещения 4-й категории: </a:t>
            </a:r>
            <a:r>
              <a:rPr lang="ru-RU" dirty="0"/>
              <a:t>помещения для занятий подвижными видами спорта;</a:t>
            </a:r>
          </a:p>
          <a:p>
            <a:r>
              <a:rPr lang="ru-RU" b="1" dirty="0"/>
              <a:t>помещения 5-й категории: </a:t>
            </a:r>
            <a:r>
              <a:rPr lang="ru-RU" dirty="0"/>
              <a:t>помещения, в которых люди находятся в полураздетом виде (раздевалки, процедурные кабинеты, кабинеты врачей и т.п.);</a:t>
            </a:r>
          </a:p>
          <a:p>
            <a:r>
              <a:rPr lang="ru-RU" b="1" dirty="0"/>
              <a:t>помещения 6-й категории: </a:t>
            </a:r>
            <a:r>
              <a:rPr lang="ru-RU" dirty="0"/>
              <a:t>помещения с временным пребыванием людей (вестибюли, гардеробные, коридоры, лестницы, санузлы, курительные, кладовые).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804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79775" y="623888"/>
            <a:ext cx="8912225" cy="1281112"/>
          </a:xfrm>
        </p:spPr>
        <p:txBody>
          <a:bodyPr/>
          <a:lstStyle/>
          <a:p>
            <a:r>
              <a:rPr lang="ru-RU" b="1" dirty="0" smtClean="0"/>
              <a:t>Параметры </a:t>
            </a:r>
            <a:r>
              <a:rPr lang="ru-RU" b="1" dirty="0"/>
              <a:t>микроклимата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389120" y="1463040"/>
            <a:ext cx="7269480" cy="4968240"/>
          </a:xfrm>
        </p:spPr>
        <p:txBody>
          <a:bodyPr>
            <a:noAutofit/>
          </a:bodyPr>
          <a:lstStyle/>
          <a:p>
            <a:r>
              <a:rPr lang="ru-RU" sz="2000" b="1" dirty="0"/>
              <a:t>4.1 В помещениях жилых и общественных зданий следует обеспечивать оптимальные или допустимые параметры микроклимата в обслуживаемой зоне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b="1" dirty="0"/>
              <a:t>4.2 Параметры, характеризующие микроклимат в жилых и общественных помещениях: </a:t>
            </a:r>
            <a:endParaRPr lang="ru-RU" sz="2000" b="1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температура воздуха; 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скорость движения воздуха; 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относительная влажность воздуха; 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результирующая температура помещения; 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локальная асимметрия результирующей температуры.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" y="1722120"/>
            <a:ext cx="3491798" cy="430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1013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0620" y="206062"/>
            <a:ext cx="9547023" cy="5666704"/>
          </a:xfrm>
        </p:spPr>
        <p:txBody>
          <a:bodyPr>
            <a:noAutofit/>
          </a:bodyPr>
          <a:lstStyle/>
          <a:p>
            <a:r>
              <a:rPr lang="ru-RU" sz="2000" b="1" dirty="0"/>
              <a:t>4.3 Требуемые параметры микроклимата: </a:t>
            </a:r>
            <a:r>
              <a:rPr lang="ru-RU" sz="2000" dirty="0"/>
              <a:t>оптимальные, допустимые или их сочетания следует устанавливать в зависимости от назначения помещения и периода года с учетом требований соответствующих нормативных </a:t>
            </a:r>
            <a:r>
              <a:rPr lang="ru-RU" sz="2000" dirty="0" smtClean="0"/>
              <a:t>документов.</a:t>
            </a:r>
          </a:p>
          <a:p>
            <a:r>
              <a:rPr lang="ru-RU" sz="2000" b="1" dirty="0" smtClean="0"/>
              <a:t>4.4 </a:t>
            </a:r>
            <a:r>
              <a:rPr lang="ru-RU" sz="2000" b="1" dirty="0"/>
              <a:t>Оптимальные и допустимые параметры микроклимата в обслуживаемой зоне помещений жилых (в том числе общежитий), детских дошкольных учреждений, общественных, административных и бытовых зданий следует принимать для соответствующего периода года в пределах значений параметров, приведенных в таблицах 1-3</a:t>
            </a:r>
            <a:r>
              <a:rPr lang="ru-RU" sz="2000" dirty="0"/>
              <a:t>: </a:t>
            </a:r>
            <a:endParaRPr lang="ru-RU" sz="2000" dirty="0" smtClean="0"/>
          </a:p>
          <a:p>
            <a:r>
              <a:rPr lang="ru-RU" sz="2000" dirty="0" smtClean="0"/>
              <a:t>Таблица </a:t>
            </a:r>
            <a:r>
              <a:rPr lang="ru-RU" sz="2000" dirty="0"/>
              <a:t>1 - Оптимальные и допустимые нормы температуры, относительной влажности и скорости движения воздуха в обслуживаемой зоне помещений жилых зданий и </a:t>
            </a:r>
            <a:r>
              <a:rPr lang="ru-RU" sz="2000" dirty="0" smtClean="0"/>
              <a:t>общежитий</a:t>
            </a:r>
          </a:p>
          <a:p>
            <a:r>
              <a:rPr lang="ru-RU" sz="2000" dirty="0"/>
              <a:t>Таблица 2 - Оптимальные и допустимые нормы температуры, относительной влажности и скорости движения воздуха в обслуживаемой зоне детских дошкольных </a:t>
            </a:r>
            <a:r>
              <a:rPr lang="ru-RU" sz="2000" dirty="0" smtClean="0"/>
              <a:t>учреждений</a:t>
            </a:r>
          </a:p>
          <a:p>
            <a:r>
              <a:rPr lang="ru-RU" sz="2000" dirty="0"/>
              <a:t>Таблица 3 - Оптимальные и допустимые нормы температуры, относительной влажности и скорости движения воздуха в обслуживаемой зоне общественных и административных зданий </a:t>
            </a:r>
          </a:p>
        </p:txBody>
      </p:sp>
    </p:spTree>
    <p:extLst>
      <p:ext uri="{BB962C8B-B14F-4D97-AF65-F5344CB8AC3E}">
        <p14:creationId xmlns:p14="http://schemas.microsoft.com/office/powerpoint/2010/main" val="990639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4255" y="695459"/>
            <a:ext cx="9830358" cy="5731099"/>
          </a:xfrm>
        </p:spPr>
        <p:txBody>
          <a:bodyPr>
            <a:normAutofit/>
          </a:bodyPr>
          <a:lstStyle/>
          <a:p>
            <a:r>
              <a:rPr lang="ru-RU" sz="2000" dirty="0"/>
              <a:t>Локальная асимметрия результирующей температуры должна быть не более 2,5°С для оптимальных и не более 3,5°С для допустимых показателей. </a:t>
            </a:r>
            <a:endParaRPr lang="ru-RU" sz="2000" dirty="0" smtClean="0"/>
          </a:p>
          <a:p>
            <a:r>
              <a:rPr lang="ru-RU" sz="2000" dirty="0" smtClean="0"/>
              <a:t>4.5 </a:t>
            </a:r>
            <a:r>
              <a:rPr lang="ru-RU" sz="2000" dirty="0"/>
              <a:t>Расчет результирующей температуры приведен в приложении 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r>
              <a:rPr lang="ru-RU" sz="2000" b="1" dirty="0"/>
              <a:t>4.6 При обеспечении показателей микроклимата в различных точках обслуживаемой зоны допускается: </a:t>
            </a:r>
            <a:endParaRPr lang="ru-RU" sz="2000" b="1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перепад температуры воздуха не более 2°С для оптимальных показателей и 3°С - для допустимых; </a:t>
            </a:r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перепад результирующей температуры помещения по высоте обслуживаемой зоны - не более 2°С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- изменение скорости движения воздуха - не более 0,07 м/с для оптимальных показателей и 0,1 м/с - для допустимых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- изменение относительной влажности воздуха - не более 7% для оптимальных показателей и 15% - для допустимых. </a:t>
            </a:r>
          </a:p>
        </p:txBody>
      </p:sp>
    </p:spTree>
    <p:extLst>
      <p:ext uri="{BB962C8B-B14F-4D97-AF65-F5344CB8AC3E}">
        <p14:creationId xmlns:p14="http://schemas.microsoft.com/office/powerpoint/2010/main" val="641132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6370320" y="616859"/>
            <a:ext cx="5516880" cy="5692501"/>
          </a:xfrm>
        </p:spPr>
        <p:txBody>
          <a:bodyPr>
            <a:noAutofit/>
          </a:bodyPr>
          <a:lstStyle/>
          <a:p>
            <a:r>
              <a:rPr lang="ru-RU" sz="2100" dirty="0"/>
              <a:t>4.7 </a:t>
            </a:r>
            <a:r>
              <a:rPr lang="ru-RU" sz="2100" b="1" dirty="0"/>
              <a:t>В жилых и общественных зданиях </a:t>
            </a:r>
            <a:r>
              <a:rPr lang="ru-RU" sz="2100" dirty="0"/>
              <a:t>согласно нормативно-техническим документам* в холодный период года в нерабочее время </a:t>
            </a:r>
            <a:r>
              <a:rPr lang="ru-RU" sz="2100" b="1" dirty="0"/>
              <a:t>допускается снижать показатели микроклимата, принимая температуру воздуха ниже нормируемой, но не ниже</a:t>
            </a:r>
            <a:r>
              <a:rPr lang="ru-RU" sz="2100" b="1" dirty="0" smtClean="0"/>
              <a:t>:</a:t>
            </a:r>
          </a:p>
          <a:p>
            <a:r>
              <a:rPr lang="ru-RU" sz="2100" b="1" dirty="0" smtClean="0"/>
              <a:t>15°С </a:t>
            </a:r>
            <a:r>
              <a:rPr lang="ru-RU" sz="2100" b="1" dirty="0"/>
              <a:t>- в жилых </a:t>
            </a:r>
            <a:r>
              <a:rPr lang="ru-RU" sz="2100" b="1" dirty="0" smtClean="0"/>
              <a:t>помещениях;</a:t>
            </a:r>
          </a:p>
          <a:p>
            <a:r>
              <a:rPr lang="ru-RU" sz="2100" b="1" dirty="0" smtClean="0"/>
              <a:t>12°С </a:t>
            </a:r>
            <a:r>
              <a:rPr lang="ru-RU" sz="2100" b="1" dirty="0"/>
              <a:t>- в помещениях общественных, административных и бытовых. </a:t>
            </a:r>
            <a:endParaRPr lang="ru-RU" sz="2100" b="1" dirty="0" smtClean="0"/>
          </a:p>
          <a:p>
            <a:r>
              <a:rPr lang="ru-RU" sz="2100" dirty="0" smtClean="0"/>
              <a:t>Нормируемая </a:t>
            </a:r>
            <a:r>
              <a:rPr lang="ru-RU" sz="2100" dirty="0"/>
              <a:t>температура должна быть обеспечена к началу использования.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" y="609600"/>
            <a:ext cx="5715000" cy="553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92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Связь с заболеваемостью и меры по формированию здорового </a:t>
            </a:r>
            <a:r>
              <a:rPr lang="ru-RU" b="1" dirty="0" smtClean="0"/>
              <a:t>микроклимата </a:t>
            </a:r>
            <a:r>
              <a:rPr lang="ru-RU" dirty="0" smtClean="0"/>
              <a:t>(дополнительно)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1787" y="2365420"/>
            <a:ext cx="8915400" cy="3777622"/>
          </a:xfrm>
        </p:spPr>
        <p:txBody>
          <a:bodyPr>
            <a:noAutofit/>
          </a:bodyPr>
          <a:lstStyle/>
          <a:p>
            <a:r>
              <a:rPr lang="ru-RU" sz="2000" dirty="0" smtClean="0"/>
              <a:t>Неблагоприятный </a:t>
            </a:r>
            <a:r>
              <a:rPr lang="ru-RU" sz="2000" dirty="0"/>
              <a:t>микроклимат, при продолжительном действии, оказывает кумулятивное негативное действие на здоровье человека, сравнимое с длительным стрессом. </a:t>
            </a:r>
            <a:endParaRPr lang="ru-RU" sz="2000" dirty="0" smtClean="0"/>
          </a:p>
          <a:p>
            <a:r>
              <a:rPr lang="ru-RU" sz="2000" dirty="0" smtClean="0"/>
              <a:t>Страдают </a:t>
            </a:r>
            <a:r>
              <a:rPr lang="ru-RU" sz="2000" dirty="0"/>
              <a:t>защитные силы организма, снижается иммунитет – возрастает риск заболеваемости вирусными и бактериальными инфекциями, заболеваниями воспалительного характера. </a:t>
            </a:r>
            <a:endParaRPr lang="ru-RU" sz="2000" dirty="0" smtClean="0"/>
          </a:p>
          <a:p>
            <a:r>
              <a:rPr lang="ru-RU" sz="2000" b="1" dirty="0" smtClean="0"/>
              <a:t>Плохой </a:t>
            </a:r>
            <a:r>
              <a:rPr lang="ru-RU" sz="2000" b="1" dirty="0"/>
              <a:t>сон, упадок сил, раздражительность</a:t>
            </a:r>
            <a:r>
              <a:rPr lang="ru-RU" sz="2000" dirty="0"/>
              <a:t> – </a:t>
            </a:r>
            <a:r>
              <a:rPr lang="ru-RU" sz="2000" dirty="0" smtClean="0"/>
              <a:t>это результат </a:t>
            </a:r>
            <a:r>
              <a:rPr lang="ru-RU" sz="2000" dirty="0"/>
              <a:t>плохих микроклиматических условий</a:t>
            </a:r>
            <a:r>
              <a:rPr lang="ru-RU" sz="2000" dirty="0" smtClean="0"/>
              <a:t>. Не </a:t>
            </a:r>
            <a:r>
              <a:rPr lang="ru-RU" sz="2000" dirty="0" err="1" smtClean="0"/>
              <a:t>чтааатьа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7782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3955" y="1030310"/>
            <a:ext cx="9002332" cy="525458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Факторы </a:t>
            </a:r>
            <a:r>
              <a:rPr lang="ru-RU" sz="2000" b="1" dirty="0"/>
              <a:t>микроклимата, негативно </a:t>
            </a:r>
            <a:r>
              <a:rPr lang="ru-RU" sz="2000" b="1" dirty="0" smtClean="0"/>
              <a:t>воздействующие </a:t>
            </a:r>
            <a:r>
              <a:rPr lang="ru-RU" sz="2000" b="1" dirty="0"/>
              <a:t>на </a:t>
            </a:r>
            <a:r>
              <a:rPr lang="ru-RU" sz="2000" b="1" dirty="0" smtClean="0"/>
              <a:t>здоровье: </a:t>
            </a:r>
            <a:r>
              <a:rPr lang="ru-RU" sz="2000" dirty="0"/>
              <a:t>скорость движения воздуха выше пределов нормы («сквозняк»), превышение допустимого уровня влажности. </a:t>
            </a:r>
            <a:endParaRPr lang="ru-RU" sz="2000" dirty="0" smtClean="0"/>
          </a:p>
          <a:p>
            <a:r>
              <a:rPr lang="ru-RU" sz="2000" dirty="0" smtClean="0"/>
              <a:t>Снижение </a:t>
            </a:r>
            <a:r>
              <a:rPr lang="ru-RU" sz="2000" dirty="0"/>
              <a:t>влажности (ниже норматива) и отсутствие подвижности воздуха в помещении тоже неблагоприятно воздействуют на здоровье человека.</a:t>
            </a:r>
          </a:p>
          <a:p>
            <a:r>
              <a:rPr lang="ru-RU" sz="2000" dirty="0"/>
              <a:t>Имеет значение равномерность этих факторов по всему пространству помещения. </a:t>
            </a:r>
            <a:endParaRPr lang="ru-RU" sz="2000" dirty="0" smtClean="0"/>
          </a:p>
          <a:p>
            <a:r>
              <a:rPr lang="ru-RU" sz="2000" dirty="0" smtClean="0"/>
              <a:t>Например</a:t>
            </a:r>
            <a:r>
              <a:rPr lang="ru-RU" sz="2000" dirty="0"/>
              <a:t>, изменение температуры по вертикали более чем на 2 градуса от оптимальных величин вызовет у человека дискомфортные температурные ощущения, охлаждение конечностей.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03804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8907" y="1451020"/>
            <a:ext cx="8915400" cy="3777622"/>
          </a:xfrm>
        </p:spPr>
        <p:txBody>
          <a:bodyPr>
            <a:noAutofit/>
          </a:bodyPr>
          <a:lstStyle/>
          <a:p>
            <a:r>
              <a:rPr lang="ru-RU" sz="2400" dirty="0"/>
              <a:t>Для того чтобы получить приемлемый для человека микроклимат в жилом помещении, необходимо учитывать множество </a:t>
            </a:r>
            <a:r>
              <a:rPr lang="ru-RU" sz="2400" b="1" dirty="0"/>
              <a:t>факторов</a:t>
            </a:r>
            <a:r>
              <a:rPr lang="ru-RU" sz="2400" dirty="0"/>
              <a:t>, к которым в первую очередь относятся:</a:t>
            </a:r>
          </a:p>
          <a:p>
            <a:r>
              <a:rPr lang="ru-RU" sz="2400" dirty="0"/>
              <a:t>воздухообмен;</a:t>
            </a:r>
          </a:p>
          <a:p>
            <a:r>
              <a:rPr lang="ru-RU" sz="2400" dirty="0"/>
              <a:t>уровень влажности и шума;</a:t>
            </a:r>
          </a:p>
          <a:p>
            <a:r>
              <a:rPr lang="ru-RU" sz="2400" dirty="0"/>
              <a:t>температура;</a:t>
            </a:r>
          </a:p>
          <a:p>
            <a:r>
              <a:rPr lang="ru-RU" sz="2400" dirty="0"/>
              <a:t>насыщение воздуха частицами пыли;</a:t>
            </a:r>
          </a:p>
          <a:p>
            <a:r>
              <a:rPr lang="ru-RU" sz="2400" dirty="0"/>
              <a:t>скорость движения воздушных масс.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75690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Как привести в норму эти факторы? Несколько советов и мер:</a:t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9680" y="2133600"/>
            <a:ext cx="6444932" cy="4145280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/>
              <a:t>Уровень </a:t>
            </a:r>
            <a:r>
              <a:rPr lang="ru-RU" sz="2000" b="1" dirty="0"/>
              <a:t>содержания кислорода</a:t>
            </a:r>
            <a:endParaRPr lang="ru-RU" sz="2000" dirty="0"/>
          </a:p>
          <a:p>
            <a:r>
              <a:rPr lang="ru-RU" sz="2000" dirty="0"/>
              <a:t>Этот показатель в жилых </a:t>
            </a:r>
            <a:r>
              <a:rPr lang="ru-RU" sz="2000" dirty="0" smtClean="0"/>
              <a:t>помещениях</a:t>
            </a:r>
            <a:r>
              <a:rPr lang="ru-RU" sz="2000" b="1" dirty="0" smtClean="0"/>
              <a:t> не должен быть ниже чем 21%. </a:t>
            </a:r>
            <a:r>
              <a:rPr lang="ru-RU" sz="2000" dirty="0" smtClean="0"/>
              <a:t>Для </a:t>
            </a:r>
            <a:r>
              <a:rPr lang="ru-RU" sz="2000" dirty="0"/>
              <a:t>того чтобы получить необходимое </a:t>
            </a:r>
            <a:r>
              <a:rPr lang="ru-RU" sz="2000" dirty="0" smtClean="0"/>
              <a:t>насыщение </a:t>
            </a:r>
            <a:r>
              <a:rPr lang="ru-RU" sz="2000" dirty="0"/>
              <a:t>воздуха кислородом, нужно постоянно открывать окна и проветривать. </a:t>
            </a:r>
            <a:endParaRPr lang="ru-RU" sz="2000" dirty="0" smtClean="0"/>
          </a:p>
          <a:p>
            <a:r>
              <a:rPr lang="ru-RU" sz="2000" dirty="0" smtClean="0"/>
              <a:t>Конечно</a:t>
            </a:r>
            <a:r>
              <a:rPr lang="ru-RU" sz="2000" dirty="0"/>
              <a:t>, это делать не всегда удобно, поэтому для таких целей лучше установить современное оборудование с функцией «климат-контроль». </a:t>
            </a:r>
            <a:endParaRPr lang="ru-RU" sz="2000" dirty="0" smtClean="0"/>
          </a:p>
          <a:p>
            <a:r>
              <a:rPr lang="ru-RU" sz="2000" dirty="0" smtClean="0"/>
              <a:t>Данная </a:t>
            </a:r>
            <a:r>
              <a:rPr lang="ru-RU" sz="2000" dirty="0"/>
              <a:t>система будет заботиться не только об обогащении воздуха кислородом, но и о комфортной температуре, которая днем должна быть не ниже чем 21 градус, а ночью - 18.</a:t>
            </a:r>
          </a:p>
          <a:p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2096452"/>
            <a:ext cx="4549140" cy="4441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04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1229" y="1339403"/>
            <a:ext cx="9044747" cy="5074095"/>
          </a:xfrm>
        </p:spPr>
        <p:txBody>
          <a:bodyPr>
            <a:normAutofit/>
          </a:bodyPr>
          <a:lstStyle/>
          <a:p>
            <a:r>
              <a:rPr lang="ru-RU" dirty="0" smtClean="0"/>
              <a:t>Также </a:t>
            </a:r>
            <a:r>
              <a:rPr lang="ru-RU" dirty="0"/>
              <a:t>можно улучшить показатели, используя специальные комнатные растения, они к тому же подарят красоту и комфорт. Для того чтобы определить уровень влажности помещения, используется специальный прибор – гигрометр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тех случаях, при которых показатели намного выше средних, понадобится пересмотреть систему вентилирования и задуматься о применении кондиционеров и специальных осушителей. Излишняя влажность, как правило, негативно влияет на здоровье и самочувствие человека.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будет присутствовать большое количество влаги, то в воздухе начнут достаточно быстро размножаться разнообразные грибки и плесень, также при этом портятся стены, одежда, мебель, продукты питания и книги. При такой обстановке достаточно сильно ухудшается иммунитет человека, и он становится подвержен многим заболеваниям, в том числе и хроническим.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752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0925" y="566670"/>
            <a:ext cx="9478850" cy="576973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Температура </a:t>
            </a:r>
            <a:r>
              <a:rPr lang="ru-RU" b="1" dirty="0"/>
              <a:t>в помещении</a:t>
            </a:r>
            <a:endParaRPr lang="ru-RU" dirty="0"/>
          </a:p>
          <a:p>
            <a:r>
              <a:rPr lang="ru-RU" dirty="0"/>
              <a:t>Одним из основных факторов, влияющих на микроклимат помещений, является температурный </a:t>
            </a:r>
            <a:r>
              <a:rPr lang="ru-RU" dirty="0" smtClean="0"/>
              <a:t>режим. </a:t>
            </a:r>
            <a:r>
              <a:rPr lang="ru-RU" b="1" dirty="0"/>
              <a:t>И</a:t>
            </a:r>
            <a:r>
              <a:rPr lang="ru-RU" b="1" dirty="0" smtClean="0"/>
              <a:t>деальная температура для жилых помещений: колеблется </a:t>
            </a:r>
            <a:r>
              <a:rPr lang="ru-RU" b="1" dirty="0"/>
              <a:t>в диапазоне от 20 до 22 градусов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 </a:t>
            </a:r>
            <a:r>
              <a:rPr lang="ru-RU" dirty="0"/>
              <a:t>Для примера можно предоставить данные эксперимента: при температуре в 18 градусов человек чувствует себя максимально комфортно, а после того, как она возрастает до 24 градусов, он начинает жаловаться на дискомфорт и неважное самочувствие. Поэтому во всем обязательно должна быть золотая середина, так как людям обычно не нравится, когда в </a:t>
            </a:r>
            <a:r>
              <a:rPr lang="ru-RU" dirty="0" smtClean="0"/>
              <a:t>доме очень </a:t>
            </a:r>
            <a:r>
              <a:rPr lang="ru-RU" dirty="0"/>
              <a:t>жарко и, наоборот, слишком холодно.</a:t>
            </a:r>
          </a:p>
          <a:p>
            <a:r>
              <a:rPr lang="ru-RU" dirty="0"/>
              <a:t>Если оптимальный микроклимат жилых помещений нарушается, то при длительном воздействии неприятная температура может ослабить организм человека и снизить его иммунитет. Это касается не только очень холодных помещений, но и чересчур жарких, так как такие условия не являются самой лучшей средой для здоровья человека.</a:t>
            </a:r>
          </a:p>
          <a:p>
            <a:r>
              <a:rPr lang="ru-RU" dirty="0"/>
              <a:t>В прохладное время года температурный режим в первую очередь зависит от эффективности отопительных систем, а в жаркое время он поддерживается системами кондиционирования. Если коммунальные службы не справляются с задачей терморегуляции жилого помещения, то тогда такую заботу необходимо взять жильцам в свои руки, так как от этого зависит их здоровье.</a:t>
            </a:r>
          </a:p>
          <a:p>
            <a:endParaRPr lang="ru-RU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1 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А.С. Гринин, В.Н. Новиков. Безопасность жизнедеятельности. М.: ФАИР – ПРЕСС, 2002. 288с.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2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Э.А. Арустамов. Безопасность жизнедеятельности. М.: «Дашков и </a:t>
            </a:r>
            <a:r>
              <a:rPr kumimoji="0" lang="ru-RU" sz="18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К°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, 2003. 496с.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3 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А.Т. Смирнов, М.П. Фролов. Основы безопасности жизнедеятельности. М.: ООО «Фирма «Издательство АСТ», 2002. 320с.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4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Безопасность жизнедеятельности. Под ред. О.Н. Русака СПб.: ЛТА, 1991. 358с.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5 Справочная книга по охране труда в машиностроении. Под ред. О.Н. Русака М.: Машиностроение, 1995. 289с.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8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       1 </a:t>
            </a:r>
            <a:r>
              <a:rPr lang="en-US" b="1" dirty="0"/>
              <a:t>https://www.teplovsem.ru/content/microclimate.html</a:t>
            </a:r>
            <a:endParaRPr lang="ru-RU" b="1" dirty="0" smtClean="0"/>
          </a:p>
          <a:p>
            <a:r>
              <a:rPr lang="ru-RU" b="1" dirty="0" smtClean="0"/>
              <a:t> 2 </a:t>
            </a:r>
            <a:r>
              <a:rPr lang="ru-RU" dirty="0" smtClean="0"/>
              <a:t>А.С</a:t>
            </a:r>
            <a:r>
              <a:rPr lang="ru-RU" dirty="0"/>
              <a:t>. Гринин, В.Н. Новиков. Безопасность жизнедеятельности. М.: ФАИР </a:t>
            </a:r>
            <a:r>
              <a:rPr lang="ru-RU" dirty="0" smtClean="0"/>
              <a:t>– ПРЕСС</a:t>
            </a:r>
            <a:r>
              <a:rPr lang="ru-RU" dirty="0"/>
              <a:t>, 2002. 288с.</a:t>
            </a:r>
          </a:p>
          <a:p>
            <a:r>
              <a:rPr lang="ru-RU" b="1" dirty="0"/>
              <a:t>3</a:t>
            </a:r>
            <a:r>
              <a:rPr lang="ru-RU" dirty="0"/>
              <a:t> Э.А. </a:t>
            </a:r>
            <a:r>
              <a:rPr lang="ru-RU" dirty="0" err="1"/>
              <a:t>Арустамов</a:t>
            </a:r>
            <a:r>
              <a:rPr lang="ru-RU" dirty="0"/>
              <a:t>. Безопасность жизнедеятельности. М.: «Дашков и </a:t>
            </a:r>
            <a:r>
              <a:rPr lang="ru-RU" i="1" dirty="0"/>
              <a:t>К°</a:t>
            </a:r>
            <a:r>
              <a:rPr lang="ru-RU" dirty="0"/>
              <a:t>, 2003. 496с.</a:t>
            </a:r>
          </a:p>
          <a:p>
            <a:r>
              <a:rPr lang="ru-RU" b="1" dirty="0"/>
              <a:t>4</a:t>
            </a:r>
            <a:r>
              <a:rPr lang="ru-RU" b="1" dirty="0"/>
              <a:t> </a:t>
            </a:r>
            <a:r>
              <a:rPr lang="ru-RU" dirty="0"/>
              <a:t>А.Т. Смирнов, М.П. Фролов. Основы безопасности жизнедеятельности. М.: ООО «Фирма «Издательство АСТ», 2002. 320с.</a:t>
            </a:r>
          </a:p>
          <a:p>
            <a:r>
              <a:rPr lang="ru-RU" b="1" dirty="0"/>
              <a:t>5</a:t>
            </a:r>
            <a:r>
              <a:rPr lang="ru-RU" dirty="0"/>
              <a:t> Безопасность жизнедеятельности. Под ред. О.Н. Русака СПб.: ЛТА, 1991. 358с.</a:t>
            </a:r>
          </a:p>
          <a:p>
            <a:r>
              <a:rPr lang="ru-RU" b="1" dirty="0" smtClean="0"/>
              <a:t>6</a:t>
            </a:r>
            <a:r>
              <a:rPr lang="ru-RU" dirty="0" smtClean="0"/>
              <a:t>Справочная </a:t>
            </a:r>
            <a:r>
              <a:rPr lang="ru-RU" dirty="0"/>
              <a:t>книга по охране труда в машиностроении. Под ред. О.Н. Русака М.: Машиностроение, 1995. 289с.</a:t>
            </a:r>
          </a:p>
          <a:p>
            <a:r>
              <a:rPr lang="ru-RU" b="1" dirty="0" smtClean="0"/>
              <a:t>7</a:t>
            </a:r>
            <a:r>
              <a:rPr lang="en-US" b="1" dirty="0"/>
              <a:t> https://dic.academic.ru/dic.nsf/stroitel/10173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93232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455</TotalTime>
  <Words>1524</Words>
  <Application>Microsoft Office PowerPoint</Application>
  <PresentationFormat>Произвольный</PresentationFormat>
  <Paragraphs>132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Легкий дым</vt:lpstr>
      <vt:lpstr> Микроклимат помещений.  Оптимальные и нормальные значения микроклимата. </vt:lpstr>
      <vt:lpstr>Содержание</vt:lpstr>
      <vt:lpstr>Микроклимат помещений</vt:lpstr>
      <vt:lpstr>Основные параметры микроклимата: </vt:lpstr>
      <vt:lpstr>Презентация PowerPoint</vt:lpstr>
      <vt:lpstr>Различают оптимальные и допустимые               параметры микроклимата.  </vt:lpstr>
      <vt:lpstr>Схематичное изображение факторов, влияющих на микроклимат помещения </vt:lpstr>
      <vt:lpstr>ГОСТ 30494-2011. Здания жилые и общественные.  Параметры микроклимата в помещения  1 Область применения  </vt:lpstr>
      <vt:lpstr>Качество воздуха  </vt:lpstr>
      <vt:lpstr>Презентация PowerPoint</vt:lpstr>
      <vt:lpstr>Классификация помещений  </vt:lpstr>
      <vt:lpstr>Параметры микроклимата</vt:lpstr>
      <vt:lpstr>Презентация PowerPoint</vt:lpstr>
      <vt:lpstr>Презентация PowerPoint</vt:lpstr>
      <vt:lpstr>Презентация PowerPoint</vt:lpstr>
      <vt:lpstr>Связь с заболеваемостью и меры по формированию здорового микроклимата (дополнительно)  </vt:lpstr>
      <vt:lpstr>Презентация PowerPoint</vt:lpstr>
      <vt:lpstr>Презентация PowerPoint</vt:lpstr>
      <vt:lpstr>Как привести в норму эти факторы? Несколько советов и мер:  </vt:lpstr>
      <vt:lpstr>Презентация PowerPoint</vt:lpstr>
      <vt:lpstr>Презентация PowerPoint</vt:lpstr>
      <vt:lpstr>Список литературы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Инженерные сети</dc:title>
  <dc:creator>user</dc:creator>
  <cp:lastModifiedBy>Абылай</cp:lastModifiedBy>
  <cp:revision>32</cp:revision>
  <dcterms:created xsi:type="dcterms:W3CDTF">2020-09-01T04:26:23Z</dcterms:created>
  <dcterms:modified xsi:type="dcterms:W3CDTF">2022-02-10T13:16:42Z</dcterms:modified>
</cp:coreProperties>
</file>